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5" r:id="rId3"/>
    <p:sldId id="312" r:id="rId4"/>
    <p:sldId id="315" r:id="rId5"/>
    <p:sldId id="313" r:id="rId6"/>
    <p:sldId id="326" r:id="rId7"/>
    <p:sldId id="327" r:id="rId8"/>
    <p:sldId id="328" r:id="rId9"/>
    <p:sldId id="329" r:id="rId10"/>
    <p:sldId id="330" r:id="rId11"/>
    <p:sldId id="331" r:id="rId12"/>
    <p:sldId id="314" r:id="rId13"/>
    <p:sldId id="316" r:id="rId14"/>
    <p:sldId id="318" r:id="rId15"/>
    <p:sldId id="319" r:id="rId16"/>
    <p:sldId id="317" r:id="rId17"/>
    <p:sldId id="279" r:id="rId18"/>
    <p:sldId id="321" r:id="rId19"/>
    <p:sldId id="322" r:id="rId20"/>
    <p:sldId id="320" r:id="rId21"/>
    <p:sldId id="323" r:id="rId22"/>
    <p:sldId id="332" r:id="rId23"/>
    <p:sldId id="333" r:id="rId24"/>
    <p:sldId id="324" r:id="rId25"/>
    <p:sldId id="31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9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82C2-CE41-4C5F-A7B2-CC16AA6DAB65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A0B0-A6C0-442B-8845-7E99DF9CE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31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02120-EA2F-4507-A85D-FD74662E798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76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D98D0-A5EA-4967-8232-54F28F17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0522BD-4CD4-4419-A347-91ED87130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AC6603-FDE5-4DD7-B400-FD093EB8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E18A-9F91-49E8-96C6-A686C299A920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CB106-D458-47AD-956E-A50EEC59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7EE403B-37EF-4D9D-ACE6-715F6B17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65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AFAC1-2BEA-4AA6-A5FC-F736A41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F894E-30FD-4790-B0C1-3306CF62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48EE75-6FC4-4EF7-B93B-227CC812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5CD1-C1C2-490C-93A0-8443B9E7B413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9CC2A-BE54-4BCE-BF5F-5D6D3FE1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35B878-36DF-4F9C-BA7B-91C20B30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1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0D0E81-AF40-43D3-A112-897F6E2C6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0E5BD3-9839-4EA7-B9DD-DEA31DBF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680E0D-65F4-477B-8F57-63DCE6E7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5B64-39A9-4DC8-BC04-66F2AADB301E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47E0A3-8403-4928-9C38-CC656EC8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9785B8-94F7-440B-91BA-AAF7B5C6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05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E399E-69FB-4429-9B96-E86F2B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4967E-D072-410E-B0DA-55B6B295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81E9D6-F00E-4104-9541-B98C87D6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07C-E79C-40B3-9537-15204DEB168B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4EDA59-0C3F-4646-98FC-33E05F98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D5C3E2-704B-4920-A7FA-BC38BA509188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678EA18A-61E6-423C-B64A-B2B037FC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78BB11-80A9-4336-8193-F5B64529714F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1C81B-2102-4863-8B10-E0FCCDC0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B09368-213A-4D52-BB98-69E405D0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1F283-ECF0-41EA-AFF0-877E0034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A2DF-C63D-4588-AA88-80F07F9E4758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ED97C-0251-459F-8AA5-93EDD239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46CFA-4D0D-4084-B5F3-BD071011905C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AB19B9F1-CFD8-4591-B9F3-E83D6DD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588AF8-944D-456E-AB9A-4B488CFE1BF0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2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F28AD-B820-4DCA-A392-D289F7F1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CB9F5-17CE-4795-A86A-2483B7859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CF1F6-7F90-4AD3-83ED-4F3CFD9C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755A6D-61C9-4EDD-A673-184F6982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7A3F-018D-4F55-9920-23D9D947B205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ABB316-B539-4B93-A048-DAEC1FBD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4097DE-9F79-42B8-904E-FC39A13286B9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D7019FF-E535-4DD0-AE0E-422BBFB6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84DCE-047F-413F-8E9D-24655B30E63E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5461E-1FF0-4B32-83B3-354362A4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9FAC24-E2FD-4AD7-87D1-5750745B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826410-75CE-4F93-B576-501BBBD73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1CC7B2-1037-40F7-9132-61C1A9026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6CF2B5-4D74-40C5-BCE2-7405D22F0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0022C3-FA18-4FF6-9371-370312D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2308-336F-4A01-AB67-55223D0A2BEC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66FFB5-0AF1-4D7E-B745-91FCC162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6B5FE1-5FD6-4979-8DD9-60426054D6D6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874450E1-1A79-476C-A8E6-203F3403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6623F4-611A-4548-A864-1A853C0C650B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6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C6A31-D54A-4E1B-AC6D-1C6556B9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D7B7F0-D044-4473-8E97-529FD919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CDF8-CBCA-441D-8641-F279F6741E85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1FF957-6285-4E6E-882D-ECDC8128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AFBC44-E0D4-4DDA-99D0-7FD84F7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57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156B5C-FAB5-4FE2-B3DF-FA2D1680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BB04-3056-4C14-89C4-6D5CDB51B5D7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1965175-8575-4509-A1A4-4D17926E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331B7F-0345-4416-8033-E38DFE25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6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7DCB3-C161-4EF2-81E6-7BC4D070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AA8A9-101B-4EDC-9CFA-BAC35703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9A1250-8E75-4045-BA1B-B4C6644E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298B1-03B1-4A54-8A23-895AE002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2D41-CE38-491E-A5F5-F23E09ED8FBE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F53F6F-B7F6-4F71-A929-8F7A9DB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3889A7-A62A-49C9-805E-234AFBE2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7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B4CE6-CF7E-4992-B4DB-BEDFD1EA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69EC4D-2C7B-4251-AA0F-5F523C287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7404D0-6310-4448-A0E5-3E20FEB67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E36B08-5B92-4168-A332-B4EFB905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3B6A-DBE9-43DF-8294-CB5A97C0C28A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E26F60-61F2-47BF-8F7D-4133AD4C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DDAD91-DA77-4298-921B-C4427497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90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74FEC6-2ACD-4EEC-9465-1E415A41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B3887F-3B17-451A-BA62-DD84292E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B118C6-7B31-4AC5-B52B-1C6763F94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A7A4-BBC4-418F-94CF-E01E79D44814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16B7E0-DF0F-4BD2-8717-AE431D2E8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8375FD-1141-4A31-AA9E-2A1026534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97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8A929-AEA6-401A-A383-532A3D1A0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智慧微電網監控系統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181EE3-4A8C-4F1E-A9D9-D26332D62EAA}"/>
              </a:ext>
            </a:extLst>
          </p:cNvPr>
          <p:cNvSpPr/>
          <p:nvPr/>
        </p:nvSpPr>
        <p:spPr>
          <a:xfrm>
            <a:off x="9061179" y="5702719"/>
            <a:ext cx="3182755" cy="1083641"/>
          </a:xfrm>
          <a:prstGeom prst="rect">
            <a:avLst/>
          </a:prstGeom>
          <a:solidFill>
            <a:srgbClr val="7CCEF4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5B91F-974A-485D-A4B0-F3FD16C6B02D}"/>
              </a:ext>
            </a:extLst>
          </p:cNvPr>
          <p:cNvSpPr txBox="1"/>
          <p:nvPr/>
        </p:nvSpPr>
        <p:spPr>
          <a:xfrm>
            <a:off x="9079286" y="5796041"/>
            <a:ext cx="316464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National Formosa University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Department of Electrical Engineering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 Comm Lab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</a:p>
        </p:txBody>
      </p:sp>
    </p:spTree>
    <p:extLst>
      <p:ext uri="{BB962C8B-B14F-4D97-AF65-F5344CB8AC3E}">
        <p14:creationId xmlns:p14="http://schemas.microsoft.com/office/powerpoint/2010/main" val="377126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585B67-693F-48A7-A44F-A1DBDB721E09}"/>
              </a:ext>
            </a:extLst>
          </p:cNvPr>
          <p:cNvSpPr txBox="1"/>
          <p:nvPr/>
        </p:nvSpPr>
        <p:spPr>
          <a:xfrm>
            <a:off x="324875" y="2578962"/>
            <a:ext cx="215412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code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9F496C-C5E9-4055-8153-7BB67B463792}"/>
              </a:ext>
            </a:extLst>
          </p:cNvPr>
          <p:cNvSpPr txBox="1"/>
          <p:nvPr/>
        </p:nvSpPr>
        <p:spPr>
          <a:xfrm>
            <a:off x="5012285" y="484018"/>
            <a:ext cx="3581300" cy="25545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C0000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80%</a:t>
            </a:r>
            <a:r>
              <a:rPr lang="en-US" altLang="zh-TW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 </a:t>
            </a:r>
            <a:r>
              <a:rPr lang="en-US" altLang="zh-TW" sz="6600" dirty="0">
                <a:solidFill>
                  <a:srgbClr val="96000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train</a:t>
            </a:r>
          </a:p>
          <a:p>
            <a:r>
              <a:rPr lang="en-US" altLang="zh-TW" sz="8000" dirty="0">
                <a:solidFill>
                  <a:schemeClr val="accent2">
                    <a:lumMod val="7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20% </a:t>
            </a:r>
            <a:r>
              <a:rPr lang="en-US" altLang="zh-TW" sz="6600" dirty="0">
                <a:solidFill>
                  <a:schemeClr val="accent2">
                    <a:lumMod val="50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test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D01A30-23D2-44B1-860A-4D2CAE65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45" y="3429000"/>
            <a:ext cx="11046909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0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7F941D-54C3-43FA-8231-302843AE6179}"/>
              </a:ext>
            </a:extLst>
          </p:cNvPr>
          <p:cNvSpPr txBox="1"/>
          <p:nvPr/>
        </p:nvSpPr>
        <p:spPr>
          <a:xfrm>
            <a:off x="4816975" y="943622"/>
            <a:ext cx="770941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8000" dirty="0">
                <a:solidFill>
                  <a:srgbClr val="C0000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80%</a:t>
            </a:r>
            <a:r>
              <a:rPr lang="en-US" altLang="zh-TW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 </a:t>
            </a:r>
            <a:r>
              <a:rPr lang="en-US" altLang="zh-TW" sz="6600" dirty="0">
                <a:solidFill>
                  <a:srgbClr val="96000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train        </a:t>
            </a:r>
            <a:r>
              <a:rPr lang="en-US" altLang="zh-TW" sz="8000" dirty="0">
                <a:solidFill>
                  <a:schemeClr val="accent2">
                    <a:lumMod val="7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20% </a:t>
            </a:r>
            <a:r>
              <a:rPr lang="en-US" altLang="zh-TW" sz="6600" dirty="0">
                <a:solidFill>
                  <a:schemeClr val="accent2">
                    <a:lumMod val="50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test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F0989C-4344-4339-A278-70099712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4" t="8913" r="57574" b="3709"/>
          <a:stretch/>
        </p:blipFill>
        <p:spPr>
          <a:xfrm>
            <a:off x="4347099" y="1878422"/>
            <a:ext cx="3497802" cy="3829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40B67E7-E4F9-4B7B-9B49-37A4C3C76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9" t="8913" r="41919" b="3709"/>
          <a:stretch/>
        </p:blipFill>
        <p:spPr>
          <a:xfrm>
            <a:off x="8500187" y="1878422"/>
            <a:ext cx="3409388" cy="3829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256498-7333-43F6-8DA3-CCC081214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4" r="52182" b="2949"/>
          <a:stretch/>
        </p:blipFill>
        <p:spPr>
          <a:xfrm>
            <a:off x="324875" y="1878422"/>
            <a:ext cx="3430379" cy="3829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784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22C353E-B7B8-4B28-B6D0-D0CD63DA456D}"/>
              </a:ext>
            </a:extLst>
          </p:cNvPr>
          <p:cNvSpPr/>
          <p:nvPr/>
        </p:nvSpPr>
        <p:spPr>
          <a:xfrm>
            <a:off x="1121406" y="3429000"/>
            <a:ext cx="2786387" cy="1795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0"/>
            <a:tileRect/>
          </a:gradFill>
          <a:ln w="76200">
            <a:solidFill>
              <a:schemeClr val="accent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設置學習率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隨機初始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權重、偏置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8B6B94-D8A3-45A8-96D3-C9822455D011}"/>
              </a:ext>
            </a:extLst>
          </p:cNvPr>
          <p:cNvSpPr/>
          <p:nvPr/>
        </p:nvSpPr>
        <p:spPr>
          <a:xfrm>
            <a:off x="4702806" y="3429000"/>
            <a:ext cx="2786387" cy="1795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0"/>
            <a:tileRect/>
          </a:gradFill>
          <a:ln w="76200">
            <a:solidFill>
              <a:schemeClr val="accent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計算損失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F07A28-ECC0-4D5F-AC09-054A5CBE7FE3}"/>
              </a:ext>
            </a:extLst>
          </p:cNvPr>
          <p:cNvSpPr/>
          <p:nvPr/>
        </p:nvSpPr>
        <p:spPr>
          <a:xfrm>
            <a:off x="8284207" y="3412308"/>
            <a:ext cx="2786387" cy="179541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0"/>
            <a:tileRect/>
          </a:gradFill>
          <a:ln w="76200">
            <a:solidFill>
              <a:schemeClr val="accent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lang="en-US" altLang="zh-TW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權重、偏置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6B5BC4F-6231-46A1-AE70-36EB50F9895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907793" y="4326709"/>
            <a:ext cx="795013" cy="0"/>
          </a:xfrm>
          <a:prstGeom prst="straightConnector1">
            <a:avLst/>
          </a:prstGeom>
          <a:ln w="76200">
            <a:solidFill>
              <a:srgbClr val="2038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28771E1-5315-4FA3-891F-7BDCCF9E7D68}"/>
              </a:ext>
            </a:extLst>
          </p:cNvPr>
          <p:cNvCxnSpPr/>
          <p:nvPr/>
        </p:nvCxnSpPr>
        <p:spPr>
          <a:xfrm>
            <a:off x="7489193" y="4326709"/>
            <a:ext cx="795013" cy="0"/>
          </a:xfrm>
          <a:prstGeom prst="straightConnector1">
            <a:avLst/>
          </a:prstGeom>
          <a:ln w="76200">
            <a:solidFill>
              <a:srgbClr val="2038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454C9A-369A-4F4D-B8CF-A3B913EE9EB8}"/>
              </a:ext>
            </a:extLst>
          </p:cNvPr>
          <p:cNvCxnSpPr>
            <a:cxnSpLocks/>
          </p:cNvCxnSpPr>
          <p:nvPr/>
        </p:nvCxnSpPr>
        <p:spPr>
          <a:xfrm>
            <a:off x="6115050" y="2157367"/>
            <a:ext cx="0" cy="1271633"/>
          </a:xfrm>
          <a:prstGeom prst="straightConnector1">
            <a:avLst/>
          </a:prstGeom>
          <a:ln w="76200">
            <a:solidFill>
              <a:srgbClr val="20386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3D6BE94-2BD1-4EBE-8F5B-BDA6C08126A1}"/>
              </a:ext>
            </a:extLst>
          </p:cNvPr>
          <p:cNvCxnSpPr>
            <a:cxnSpLocks/>
          </p:cNvCxnSpPr>
          <p:nvPr/>
        </p:nvCxnSpPr>
        <p:spPr>
          <a:xfrm>
            <a:off x="6076950" y="2157367"/>
            <a:ext cx="3600450" cy="0"/>
          </a:xfrm>
          <a:prstGeom prst="straightConnector1">
            <a:avLst/>
          </a:prstGeom>
          <a:ln w="76200">
            <a:solidFill>
              <a:srgbClr val="2038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1E514D7-DE4F-491E-9129-D3EB888B45A2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9677401" y="2128792"/>
            <a:ext cx="2543" cy="1283516"/>
          </a:xfrm>
          <a:prstGeom prst="straightConnector1">
            <a:avLst/>
          </a:prstGeom>
          <a:ln w="76200">
            <a:solidFill>
              <a:srgbClr val="2038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AB93154-5FD3-4185-A8F3-5E6595B8A518}"/>
              </a:ext>
            </a:extLst>
          </p:cNvPr>
          <p:cNvSpPr txBox="1"/>
          <p:nvPr/>
        </p:nvSpPr>
        <p:spPr>
          <a:xfrm>
            <a:off x="7169021" y="233346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  <a:r>
              <a:rPr lang="en-US" altLang="zh-TW" sz="3200" b="1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3200" b="1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4" name="Picture 4" descr="Least squares as springs, the Shiny app | R-bloggers">
            <a:extLst>
              <a:ext uri="{FF2B5EF4-FFF2-40B4-BE49-F238E27FC236}">
                <a16:creationId xmlns:a16="http://schemas.microsoft.com/office/drawing/2014/main" id="{0611DF47-C069-4761-A433-7C50BC489A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8" y="379411"/>
            <a:ext cx="2508344" cy="250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72A45A7-078F-4CEB-9DEF-BFCB25421655}"/>
                  </a:ext>
                </a:extLst>
              </p:cNvPr>
              <p:cNvSpPr/>
              <p:nvPr/>
            </p:nvSpPr>
            <p:spPr>
              <a:xfrm>
                <a:off x="198366" y="2429554"/>
                <a:ext cx="3473708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4400" dirty="0">
                    <a:ln w="0"/>
                    <a:solidFill>
                      <a:srgbClr val="FD6383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 </a:t>
                </a:r>
                <a:r>
                  <a:rPr lang="en-US" altLang="zh-TW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4400" i="1" dirty="0">
                        <a:ln w="0"/>
                        <a:solidFill>
                          <a:srgbClr val="02BDC7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4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4400" i="1" dirty="0" smtClean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 dirty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400" b="0" i="1" dirty="0" smtClean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72A45A7-078F-4CEB-9DEF-BFCB25421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6" y="2429554"/>
                <a:ext cx="3473708" cy="769441"/>
              </a:xfrm>
              <a:prstGeom prst="rect">
                <a:avLst/>
              </a:prstGeom>
              <a:blipFill>
                <a:blip r:embed="rId3"/>
                <a:stretch>
                  <a:fillRect l="-7206" t="-19048" b="-42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65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48101F3-72A1-4DB5-A6C9-5B499184A5D9}"/>
                  </a:ext>
                </a:extLst>
              </p:cNvPr>
              <p:cNvSpPr txBox="1"/>
              <p:nvPr/>
            </p:nvSpPr>
            <p:spPr>
              <a:xfrm>
                <a:off x="2921556" y="3369028"/>
                <a:ext cx="6384375" cy="13415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altLang="zh-TW" sz="36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36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6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36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6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36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TW" sz="36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TW" sz="36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48101F3-72A1-4DB5-A6C9-5B499184A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556" y="3369028"/>
                <a:ext cx="6384375" cy="134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16ED93-2991-4F9D-B147-9705A642614F}"/>
              </a:ext>
            </a:extLst>
          </p:cNvPr>
          <p:cNvSpPr txBox="1"/>
          <p:nvPr/>
        </p:nvSpPr>
        <p:spPr>
          <a:xfrm>
            <a:off x="667186" y="1354219"/>
            <a:ext cx="450874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2668317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16ED93-2991-4F9D-B147-9705A642614F}"/>
              </a:ext>
            </a:extLst>
          </p:cNvPr>
          <p:cNvSpPr txBox="1"/>
          <p:nvPr/>
        </p:nvSpPr>
        <p:spPr>
          <a:xfrm>
            <a:off x="0" y="827747"/>
            <a:ext cx="450874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-Mean Square Error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B8EF28-F459-4D2E-BA80-D0E21546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33" y="1977819"/>
            <a:ext cx="5907221" cy="40990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EDC13B-4439-4917-B79E-C9DAF9D6BAB5}"/>
                  </a:ext>
                </a:extLst>
              </p:cNvPr>
              <p:cNvSpPr txBox="1"/>
              <p:nvPr/>
            </p:nvSpPr>
            <p:spPr>
              <a:xfrm>
                <a:off x="677120" y="2438262"/>
                <a:ext cx="3546740" cy="745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altLang="zh-TW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EDC13B-4439-4917-B79E-C9DAF9D6B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20" y="2438262"/>
                <a:ext cx="3546740" cy="745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97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016ED93-2991-4F9D-B147-9705A642614F}"/>
              </a:ext>
            </a:extLst>
          </p:cNvPr>
          <p:cNvSpPr txBox="1"/>
          <p:nvPr/>
        </p:nvSpPr>
        <p:spPr>
          <a:xfrm>
            <a:off x="0" y="827747"/>
            <a:ext cx="4508741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r>
              <a:rPr lang="en-US" altLang="zh-TW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-Mean Square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EDC13B-4439-4917-B79E-C9DAF9D6BAB5}"/>
                  </a:ext>
                </a:extLst>
              </p:cNvPr>
              <p:cNvSpPr txBox="1"/>
              <p:nvPr/>
            </p:nvSpPr>
            <p:spPr>
              <a:xfrm>
                <a:off x="677120" y="2438262"/>
                <a:ext cx="3546740" cy="745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altLang="zh-TW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2000" b="1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TW" sz="2000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6EDC13B-4439-4917-B79E-C9DAF9D6B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20" y="2438262"/>
                <a:ext cx="3546740" cy="745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26B177-BAC4-43D0-A09C-B3F80A050097}"/>
              </a:ext>
            </a:extLst>
          </p:cNvPr>
          <p:cNvSpPr txBox="1"/>
          <p:nvPr/>
        </p:nvSpPr>
        <p:spPr>
          <a:xfrm>
            <a:off x="6263581" y="1742220"/>
            <a:ext cx="318521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27A7F5-C740-4676-89DB-62472598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741" y="2438262"/>
            <a:ext cx="7347898" cy="42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74FD26-5326-405B-B3AF-2518A29485A4}"/>
                  </a:ext>
                </a:extLst>
              </p:cNvPr>
              <p:cNvSpPr txBox="1"/>
              <p:nvPr/>
            </p:nvSpPr>
            <p:spPr>
              <a:xfrm>
                <a:off x="884512" y="1026624"/>
                <a:ext cx="6384375" cy="134152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 smtClean="0">
                          <a:solidFill>
                            <a:srgbClr val="F2F2F2"/>
                          </a:solidFill>
                          <a:effectLst/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altLang="zh-TW" sz="3600" b="1" i="1" smtClean="0">
                          <a:solidFill>
                            <a:srgbClr val="F2F2F2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3600" b="1" i="1" smtClean="0">
                              <a:solidFill>
                                <a:srgbClr val="F2F2F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1" i="1" smtClean="0">
                              <a:solidFill>
                                <a:srgbClr val="F2F2F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sz="3600" b="1" i="1" smtClean="0">
                              <a:solidFill>
                                <a:srgbClr val="F2F2F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TW" sz="3600" b="1" i="1" smtClean="0">
                              <a:solidFill>
                                <a:srgbClr val="F2F2F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sz="3600" b="1" i="1" smtClean="0">
                              <a:solidFill>
                                <a:srgbClr val="F2F2F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altLang="zh-TW" sz="3600" b="1" i="1" smtClean="0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𝒘𝒙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altLang="zh-TW" sz="3600" b="1" i="1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  <m:sup>
                              <m:r>
                                <a:rPr lang="en-US" altLang="zh-TW" sz="3600" b="1" i="1" smtClean="0">
                                  <a:solidFill>
                                    <a:srgbClr val="F2F2F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3600" b="1" dirty="0">
                  <a:solidFill>
                    <a:srgbClr val="F2F2F2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74FD26-5326-405B-B3AF-2518A2948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12" y="1026624"/>
                <a:ext cx="6384375" cy="1341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E1D087-22EF-4994-8DC8-2F68BFBB8EAA}"/>
                  </a:ext>
                </a:extLst>
              </p:cNvPr>
              <p:cNvSpPr txBox="1"/>
              <p:nvPr/>
            </p:nvSpPr>
            <p:spPr>
              <a:xfrm>
                <a:off x="1678970" y="1199603"/>
                <a:ext cx="4759316" cy="81073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altLang="zh-TW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z="36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altLang="zh-TW" sz="3600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  <m:sSup>
                      <m:sSupPr>
                        <m:ctrlPr>
                          <a:rPr lang="en-US" altLang="zh-TW" sz="36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6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zh-TW" sz="36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36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𝒘𝒙</m:t>
                            </m:r>
                            <m:r>
                              <a:rPr lang="en-US" altLang="zh-TW" sz="36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36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TW" sz="36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36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TW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8E1D087-22EF-4994-8DC8-2F68BFBB8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970" y="1199603"/>
                <a:ext cx="4759316" cy="810735"/>
              </a:xfrm>
              <a:prstGeom prst="rect">
                <a:avLst/>
              </a:prstGeom>
              <a:blipFill>
                <a:blip r:embed="rId3"/>
                <a:stretch>
                  <a:fillRect r="-3457" b="-18797"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B080C11-3C90-4D00-8D25-3542333481B9}"/>
                  </a:ext>
                </a:extLst>
              </p:cNvPr>
              <p:cNvSpPr txBox="1"/>
              <p:nvPr/>
            </p:nvSpPr>
            <p:spPr>
              <a:xfrm>
                <a:off x="2394317" y="2296212"/>
                <a:ext cx="8663782" cy="81073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TW"/>
                </a:defPPr>
                <a:lvl1pPr>
                  <a:defRPr sz="36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TW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∗2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mtClean="0"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altLang="zh-TW" smtClean="0"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 smtClean="0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altLang="zh-TW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TW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B080C11-3C90-4D00-8D25-354233348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7" y="2296212"/>
                <a:ext cx="8663782" cy="810735"/>
              </a:xfrm>
              <a:prstGeom prst="rect">
                <a:avLst/>
              </a:prstGeom>
              <a:blipFill>
                <a:blip r:embed="rId4"/>
                <a:stretch>
                  <a:fillRect t="-2256" r="-1619" b="-16541"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0113545-172E-4C5D-A388-98110C822F65}"/>
                  </a:ext>
                </a:extLst>
              </p:cNvPr>
              <p:cNvSpPr txBox="1"/>
              <p:nvPr/>
            </p:nvSpPr>
            <p:spPr>
              <a:xfrm>
                <a:off x="2394317" y="3705774"/>
                <a:ext cx="8213339" cy="810735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>
                <a:defPPr>
                  <a:defRPr lang="zh-TW"/>
                </a:defPPr>
                <a:lvl1pPr>
                  <a:defRPr sz="36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TW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wx</m:t>
                            </m:r>
                            <m: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effectLst/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dirty="0">
                    <a:effectLst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TW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>
                            <a:effectLst/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TW" dirty="0">
                    <a:effectLst/>
                  </a:rPr>
                  <a:t>)</a:t>
                </a: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0113545-172E-4C5D-A388-98110C822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17" y="3705774"/>
                <a:ext cx="8213339" cy="810735"/>
              </a:xfrm>
              <a:prstGeom prst="rect">
                <a:avLst/>
              </a:prstGeom>
              <a:blipFill>
                <a:blip r:embed="rId5"/>
                <a:stretch>
                  <a:fillRect t="-2256" r="-1707" b="-16541"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4986D9F-8953-4EC9-8C10-53645DA77471}"/>
                  </a:ext>
                </a:extLst>
              </p:cNvPr>
              <p:cNvSpPr txBox="1"/>
              <p:nvPr/>
            </p:nvSpPr>
            <p:spPr>
              <a:xfrm>
                <a:off x="2334750" y="4888029"/>
                <a:ext cx="5045103" cy="1152495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TW"/>
                </a:defPPr>
                <a:lvl1pPr>
                  <a:defRPr sz="3600" b="1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4000" u="sng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4000" i="1" u="sng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4000" u="sng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4000" u="sng"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TW" sz="4000" u="sng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4000" b="1" i="1" u="sng" smtClean="0"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altLang="zh-TW" sz="4000" i="1" u="sng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sz="4000" i="1" u="sng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4000" u="sng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wx</m:t>
                              </m:r>
                              <m:r>
                                <a:rPr lang="en-US" altLang="zh-TW" sz="4000" u="sng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4000" u="sng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altLang="zh-TW" sz="4000" u="sng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4000" u="sng">
                              <a:effectLst/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US" altLang="zh-TW" sz="4000" u="sng" dirty="0">
                  <a:effectLst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4986D9F-8953-4EC9-8C10-53645DA7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50" y="4888029"/>
                <a:ext cx="5045103" cy="11524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10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668978-6A2E-4CEF-81E6-A3D343DB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994AB-5885-44E3-90BF-01ECB7797BE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9F3112-B9CA-4D7F-B265-572AC97CF12A}"/>
              </a:ext>
            </a:extLst>
          </p:cNvPr>
          <p:cNvSpPr txBox="1"/>
          <p:nvPr/>
        </p:nvSpPr>
        <p:spPr>
          <a:xfrm>
            <a:off x="619743" y="88254"/>
            <a:ext cx="269495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Method</a:t>
            </a:r>
            <a:r>
              <a:rPr lang="zh-TW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–</a:t>
            </a:r>
            <a:r>
              <a:rPr lang="zh-TW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Times New Roman" panose="02020603050405020304" pitchFamily="18" charset="0"/>
              </a:rPr>
              <a:t>Linear Regression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C60E1A-40C7-410B-92F5-4E622277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727" y="0"/>
            <a:ext cx="804376" cy="6381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.5">
            <a:hlinkClick r:id="" action="ppaction://media"/>
            <a:extLst>
              <a:ext uri="{FF2B5EF4-FFF2-40B4-BE49-F238E27FC236}">
                <a16:creationId xmlns:a16="http://schemas.microsoft.com/office/drawing/2014/main" id="{211251E2-E1F7-43CB-8BB2-BE2947300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71447" y="6350"/>
            <a:ext cx="12180711" cy="6851650"/>
          </a:xfrm>
          <a:prstGeom prst="rect">
            <a:avLst/>
          </a:prstGeom>
        </p:spPr>
      </p:pic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A6E617EC-AD72-4647-8B5C-DE2DB65FE0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18909" y="-6350"/>
            <a:ext cx="12192000" cy="6858000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BA579B-9221-4F82-8B19-232BC3D2CA8D}"/>
              </a:ext>
            </a:extLst>
          </p:cNvPr>
          <p:cNvCxnSpPr/>
          <p:nvPr/>
        </p:nvCxnSpPr>
        <p:spPr>
          <a:xfrm>
            <a:off x="5938887" y="0"/>
            <a:ext cx="0" cy="685800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458E339-538F-4863-9B40-562F025F3BB0}"/>
              </a:ext>
            </a:extLst>
          </p:cNvPr>
          <p:cNvSpPr/>
          <p:nvPr/>
        </p:nvSpPr>
        <p:spPr>
          <a:xfrm>
            <a:off x="3314701" y="-44321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-475, bias: 149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0D4129-E51D-4231-BD58-FCDB2B1AE337}"/>
              </a:ext>
            </a:extLst>
          </p:cNvPr>
          <p:cNvSpPr/>
          <p:nvPr/>
        </p:nvSpPr>
        <p:spPr>
          <a:xfrm>
            <a:off x="3378072" y="2186760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331, bias: -72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562F54-3687-42D5-85F0-9A406D7F766B}"/>
              </a:ext>
            </a:extLst>
          </p:cNvPr>
          <p:cNvSpPr/>
          <p:nvPr/>
        </p:nvSpPr>
        <p:spPr>
          <a:xfrm>
            <a:off x="3414286" y="4490694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434, bias: -139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78767C-916E-409F-8E54-01B7FF4F23E4}"/>
              </a:ext>
            </a:extLst>
          </p:cNvPr>
          <p:cNvSpPr/>
          <p:nvPr/>
        </p:nvSpPr>
        <p:spPr>
          <a:xfrm>
            <a:off x="9620285" y="-51615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-9, bias: -6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C2EF7D-C3E6-4E7C-ADB5-6AFAED8F7964}"/>
              </a:ext>
            </a:extLst>
          </p:cNvPr>
          <p:cNvSpPr/>
          <p:nvPr/>
        </p:nvSpPr>
        <p:spPr>
          <a:xfrm>
            <a:off x="9620285" y="2232025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65, bias: -43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594C05-7F68-4CF8-887F-8C3C36C21B4A}"/>
              </a:ext>
            </a:extLst>
          </p:cNvPr>
          <p:cNvSpPr/>
          <p:nvPr/>
        </p:nvSpPr>
        <p:spPr>
          <a:xfrm>
            <a:off x="9620285" y="4508800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Init weight: -309, bias: 201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93A19D-25D3-4796-9AC1-FAB94EF2B226}"/>
              </a:ext>
            </a:extLst>
          </p:cNvPr>
          <p:cNvSpPr/>
          <p:nvPr/>
        </p:nvSpPr>
        <p:spPr>
          <a:xfrm>
            <a:off x="438183" y="-31750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=250, f(x)=0.87x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603FF-05C1-4D4F-B33D-B7FDEED5486E}"/>
              </a:ext>
            </a:extLst>
          </p:cNvPr>
          <p:cNvSpPr/>
          <p:nvPr/>
        </p:nvSpPr>
        <p:spPr>
          <a:xfrm>
            <a:off x="420077" y="2191050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=250, f(x)=0.88x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E375D0-7E58-4903-A76B-04DCB16DB65E}"/>
              </a:ext>
            </a:extLst>
          </p:cNvPr>
          <p:cNvSpPr/>
          <p:nvPr/>
        </p:nvSpPr>
        <p:spPr>
          <a:xfrm>
            <a:off x="420077" y="4485159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=250, f(x)=0.89x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D053B0-9E7A-4866-89B3-1ABBC7B8E0D3}"/>
              </a:ext>
            </a:extLst>
          </p:cNvPr>
          <p:cNvSpPr/>
          <p:nvPr/>
        </p:nvSpPr>
        <p:spPr>
          <a:xfrm>
            <a:off x="6528539" y="-44450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=134, f(x)=0.88x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4A017F2-B075-4A6B-800B-9747120DA60E}"/>
              </a:ext>
            </a:extLst>
          </p:cNvPr>
          <p:cNvSpPr/>
          <p:nvPr/>
        </p:nvSpPr>
        <p:spPr>
          <a:xfrm>
            <a:off x="6528539" y="2268882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=162, f(x)=0.88x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4B37AFB-5CBF-4200-ADEC-122BEB66A502}"/>
              </a:ext>
            </a:extLst>
          </p:cNvPr>
          <p:cNvSpPr/>
          <p:nvPr/>
        </p:nvSpPr>
        <p:spPr>
          <a:xfrm>
            <a:off x="6528539" y="4481512"/>
            <a:ext cx="2166888" cy="29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Iter</a:t>
            </a:r>
            <a:r>
              <a:rPr lang="en-US" altLang="zh-TW" sz="1400" dirty="0">
                <a:solidFill>
                  <a:schemeClr val="tx1"/>
                </a:solidFill>
              </a:rPr>
              <a:t>=180, f(x)=0.88x + 0.13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63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578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1192E9-A43F-4197-940F-EFED2B43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881" y="1630269"/>
            <a:ext cx="3127519" cy="40663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542AC0-6A5A-4563-A565-730543CD9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" y="2046358"/>
            <a:ext cx="6267353" cy="36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6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5DCE23-8E93-4817-8878-F2C704C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83" y="975147"/>
            <a:ext cx="7492633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958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Google Shape;227;p33">
            <a:extLst>
              <a:ext uri="{FF2B5EF4-FFF2-40B4-BE49-F238E27FC236}">
                <a16:creationId xmlns:a16="http://schemas.microsoft.com/office/drawing/2014/main" id="{36FF2968-C892-4F0C-862C-D80B2F50B023}"/>
              </a:ext>
            </a:extLst>
          </p:cNvPr>
          <p:cNvSpPr txBox="1">
            <a:spLocks/>
          </p:cNvSpPr>
          <p:nvPr/>
        </p:nvSpPr>
        <p:spPr>
          <a:xfrm>
            <a:off x="741077" y="867297"/>
            <a:ext cx="955989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TW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Scikit</a:t>
            </a:r>
            <a:r>
              <a:rPr lang="en-US" altLang="zh-TW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Learn </a:t>
            </a:r>
            <a:endParaRPr lang="zh-TW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" name="Google Shape;313;p44">
            <a:extLst>
              <a:ext uri="{FF2B5EF4-FFF2-40B4-BE49-F238E27FC236}">
                <a16:creationId xmlns:a16="http://schemas.microsoft.com/office/drawing/2014/main" id="{3052FBF5-A074-44B1-87EA-FF06D24D6D66}"/>
              </a:ext>
            </a:extLst>
          </p:cNvPr>
          <p:cNvSpPr txBox="1">
            <a:spLocks/>
          </p:cNvSpPr>
          <p:nvPr/>
        </p:nvSpPr>
        <p:spPr>
          <a:xfrm>
            <a:off x="535533" y="2052598"/>
            <a:ext cx="9114493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50" indent="-457200">
              <a:lnSpc>
                <a:spcPct val="150000"/>
              </a:lnSpc>
              <a:spcBef>
                <a:spcPts val="800"/>
              </a:spcBef>
              <a:buSzPct val="119000"/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54595F"/>
                </a:solidFill>
              </a:rPr>
              <a:t>機器學習、資料科學領域的工具庫</a:t>
            </a:r>
          </a:p>
          <a:p>
            <a:pPr marL="590550" indent="-457200">
              <a:lnSpc>
                <a:spcPct val="150000"/>
              </a:lnSpc>
              <a:spcBef>
                <a:spcPts val="0"/>
              </a:spcBef>
              <a:buSzPct val="119000"/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54595F"/>
                </a:solidFill>
              </a:rPr>
              <a:t>利用</a:t>
            </a:r>
            <a:r>
              <a:rPr lang="en-US" altLang="zh-TW" dirty="0">
                <a:solidFill>
                  <a:srgbClr val="54595F"/>
                </a:solidFill>
              </a:rPr>
              <a:t>Python</a:t>
            </a:r>
            <a:r>
              <a:rPr lang="zh-TW" altLang="en-US" dirty="0">
                <a:solidFill>
                  <a:srgbClr val="54595F"/>
                </a:solidFill>
              </a:rPr>
              <a:t>程式語法撰寫的函式庫</a:t>
            </a:r>
          </a:p>
          <a:p>
            <a:pPr marL="590550" indent="-457200">
              <a:lnSpc>
                <a:spcPct val="150000"/>
              </a:lnSpc>
              <a:spcBef>
                <a:spcPts val="0"/>
              </a:spcBef>
              <a:buSzPct val="119000"/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54595F"/>
                </a:solidFill>
              </a:rPr>
              <a:t>在程式中使用函式庫時，名稱為 </a:t>
            </a:r>
            <a:r>
              <a:rPr lang="en-US" altLang="zh-TW" dirty="0" err="1">
                <a:solidFill>
                  <a:srgbClr val="FC4067"/>
                </a:solidFill>
              </a:rPr>
              <a:t>Sklearn</a:t>
            </a:r>
            <a:endParaRPr lang="zh-TW" altLang="en-US" dirty="0"/>
          </a:p>
          <a:p>
            <a:pPr marL="590550" indent="-457200">
              <a:lnSpc>
                <a:spcPct val="150000"/>
              </a:lnSpc>
              <a:spcBef>
                <a:spcPts val="0"/>
              </a:spcBef>
              <a:buSzPct val="119000"/>
              <a:buFont typeface="Times New Roman" panose="02020603050405020304" pitchFamily="18" charset="0"/>
              <a:buChar char="‣"/>
            </a:pPr>
            <a:r>
              <a:rPr lang="zh-TW" altLang="en-US" dirty="0">
                <a:solidFill>
                  <a:srgbClr val="54595F"/>
                </a:solidFill>
              </a:rPr>
              <a:t>官網網址</a:t>
            </a:r>
            <a:r>
              <a:rPr lang="zh-TW" altLang="en-US" dirty="0"/>
              <a:t>：</a:t>
            </a:r>
            <a:r>
              <a:rPr lang="en-US" altLang="zh-TW" u="sng" dirty="0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2"/>
              </a:rPr>
              <a:t>https://scikit-learn.org/stable/index.html</a:t>
            </a:r>
            <a:r>
              <a:rPr lang="zh-TW" altLang="en-US" dirty="0">
                <a:solidFill>
                  <a:srgbClr val="02BDC7"/>
                </a:solidFill>
                <a:latin typeface="Arimo"/>
                <a:ea typeface="Arimo"/>
                <a:cs typeface="Arimo"/>
                <a:sym typeface="Arimo"/>
              </a:rPr>
              <a:t>     </a:t>
            </a:r>
            <a:r>
              <a:rPr lang="zh-TW" altLang="en-US" sz="3800" dirty="0">
                <a:solidFill>
                  <a:srgbClr val="54595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→</a:t>
            </a:r>
            <a:endParaRPr lang="zh-TW" altLang="en-US" sz="3100" dirty="0">
              <a:solidFill>
                <a:srgbClr val="FC4067"/>
              </a:solidFill>
            </a:endParaRPr>
          </a:p>
        </p:txBody>
      </p:sp>
      <p:pic>
        <p:nvPicPr>
          <p:cNvPr id="14" name="Google Shape;314;p44">
            <a:extLst>
              <a:ext uri="{FF2B5EF4-FFF2-40B4-BE49-F238E27FC236}">
                <a16:creationId xmlns:a16="http://schemas.microsoft.com/office/drawing/2014/main" id="{D651C550-A1AC-460F-AEFE-C336559C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6003" y="3429000"/>
            <a:ext cx="2270464" cy="2270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974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A63D40-A843-437C-B34E-A3C1EE497894}"/>
              </a:ext>
            </a:extLst>
          </p:cNvPr>
          <p:cNvSpPr/>
          <p:nvPr/>
        </p:nvSpPr>
        <p:spPr>
          <a:xfrm>
            <a:off x="1764146" y="51489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Bias:  3.0000909090909094</a:t>
            </a:r>
          </a:p>
          <a:p>
            <a:r>
              <a:rPr lang="zh-TW" altLang="en-US" dirty="0"/>
              <a:t>Weight:  [0.50009091]</a:t>
            </a:r>
          </a:p>
          <a:p>
            <a:r>
              <a:rPr lang="zh-TW" altLang="en-US" dirty="0"/>
              <a:t>[3.00009091 3.50018182]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EF8192E-DB19-4F47-BCFD-E3DAFF29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07" y="1804275"/>
            <a:ext cx="8980186" cy="32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1D86C62-03C4-43C8-8BC5-217A5F3D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5" y="1247347"/>
            <a:ext cx="7185555" cy="48422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5640442-F35D-429E-8259-8C350341A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079" y="1870652"/>
            <a:ext cx="4391676" cy="33989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5CA3F52-0D45-473E-9CD0-7B7CF2B039BF}"/>
              </a:ext>
            </a:extLst>
          </p:cNvPr>
          <p:cNvSpPr/>
          <p:nvPr/>
        </p:nvSpPr>
        <p:spPr>
          <a:xfrm>
            <a:off x="7679916" y="5431274"/>
            <a:ext cx="4280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Bias:  3.0000909090909094</a:t>
            </a:r>
          </a:p>
          <a:p>
            <a:r>
              <a:rPr lang="zh-TW" altLang="en-US" dirty="0"/>
              <a:t>Weight:  [0.50009091]</a:t>
            </a:r>
          </a:p>
          <a:p>
            <a:r>
              <a:rPr lang="en-US" altLang="zh-TW" dirty="0" err="1"/>
              <a:t>fx</a:t>
            </a:r>
            <a:r>
              <a:rPr lang="en-US" altLang="zh-TW" dirty="0"/>
              <a:t> = 0.5*x + 3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52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46B6A5F-0319-4FBB-95D2-CA77732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CA3F52-0D45-473E-9CD0-7B7CF2B039BF}"/>
              </a:ext>
            </a:extLst>
          </p:cNvPr>
          <p:cNvSpPr/>
          <p:nvPr/>
        </p:nvSpPr>
        <p:spPr>
          <a:xfrm>
            <a:off x="7679916" y="5431274"/>
            <a:ext cx="4280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Bias:  3.0000909090909094</a:t>
            </a:r>
          </a:p>
          <a:p>
            <a:r>
              <a:rPr lang="zh-TW" altLang="en-US" dirty="0"/>
              <a:t>Weight:  [0.50009091]</a:t>
            </a:r>
          </a:p>
          <a:p>
            <a:r>
              <a:rPr lang="en-US" altLang="zh-TW" dirty="0" err="1"/>
              <a:t>fx</a:t>
            </a:r>
            <a:r>
              <a:rPr lang="en-US" altLang="zh-TW" dirty="0"/>
              <a:t> = 0.5*x + 3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9258DA2-D351-4154-9667-64D73C6A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10" y="1749034"/>
            <a:ext cx="4772545" cy="354118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136562-5610-4BB9-B0F7-28602866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70" y="1247347"/>
            <a:ext cx="6026028" cy="49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8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5B8D60-DA38-4BE0-ADD6-A30540EC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40"/>
          <a:stretch/>
        </p:blipFill>
        <p:spPr>
          <a:xfrm>
            <a:off x="193964" y="47045"/>
            <a:ext cx="2964872" cy="64486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708758-1F77-449D-A1E8-8CA54CF96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16" b="42812"/>
          <a:stretch/>
        </p:blipFill>
        <p:spPr>
          <a:xfrm>
            <a:off x="3158836" y="47044"/>
            <a:ext cx="2964872" cy="64486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DD3763D-9EAE-4914-B097-F77728E5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08" b="14720"/>
          <a:stretch/>
        </p:blipFill>
        <p:spPr>
          <a:xfrm>
            <a:off x="6123708" y="47045"/>
            <a:ext cx="2964872" cy="64486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B30CB82-6B45-474E-8682-40ED88B56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71"/>
          <a:stretch/>
        </p:blipFill>
        <p:spPr>
          <a:xfrm>
            <a:off x="9088580" y="47042"/>
            <a:ext cx="2964872" cy="35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7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回家作業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169DF3-77EA-410F-8FD8-5F8E95982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054" y="1130093"/>
            <a:ext cx="9522691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截圖把負載端和發電端資料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上傳到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資料庫上畫面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使用線性回歸預測分析自己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資料庫上負載端資料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軸：時間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軸：功率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訂閱接收資料畫面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儀表板畫面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01815B-297C-4C86-AF62-1E5F2299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49" y="4373880"/>
            <a:ext cx="3982642" cy="223903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1A1BC3-B96C-42C1-8466-A46961E772B9}"/>
              </a:ext>
            </a:extLst>
          </p:cNvPr>
          <p:cNvCxnSpPr>
            <a:endCxn id="2" idx="0"/>
          </p:cNvCxnSpPr>
          <p:nvPr/>
        </p:nvCxnSpPr>
        <p:spPr>
          <a:xfrm flipH="1">
            <a:off x="4584970" y="3993834"/>
            <a:ext cx="531975" cy="3800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978713CF-5FFA-4CA2-8A27-3AAC6A6E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3" y="2553986"/>
            <a:ext cx="3243656" cy="103634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1417774-3A7E-447E-8DDD-2599CBF4930D}"/>
              </a:ext>
            </a:extLst>
          </p:cNvPr>
          <p:cNvCxnSpPr>
            <a:cxnSpLocks/>
          </p:cNvCxnSpPr>
          <p:nvPr/>
        </p:nvCxnSpPr>
        <p:spPr>
          <a:xfrm>
            <a:off x="5559446" y="3072160"/>
            <a:ext cx="7305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7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1AB6FD7-A617-4A4B-A1E9-053B568A5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Machine learning </a:t>
            </a:r>
            <a:r>
              <a:rPr lang="zh-TW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資料分析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D3D5E5-84CE-4B2E-A093-7DB62936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2" y="1725020"/>
            <a:ext cx="10274508" cy="4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8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A1AB6FD7-A617-4A4B-A1E9-053B568A5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Machine learning </a:t>
            </a:r>
            <a:r>
              <a:rPr lang="zh-TW" alt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資料分析</a:t>
            </a:r>
          </a:p>
        </p:txBody>
      </p:sp>
      <p:graphicFrame>
        <p:nvGraphicFramePr>
          <p:cNvPr id="6" name="Google Shape;255;p36">
            <a:extLst>
              <a:ext uri="{FF2B5EF4-FFF2-40B4-BE49-F238E27FC236}">
                <a16:creationId xmlns:a16="http://schemas.microsoft.com/office/drawing/2014/main" id="{483B871D-88D0-41D1-B62D-15F8904D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109739"/>
              </p:ext>
            </p:extLst>
          </p:nvPr>
        </p:nvGraphicFramePr>
        <p:xfrm>
          <a:off x="1130023" y="1998608"/>
          <a:ext cx="9931953" cy="3752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7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5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 b="1" dirty="0">
                          <a:solidFill>
                            <a:srgbClr val="FC4067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迴歸問題</a:t>
                      </a:r>
                      <a:endParaRPr sz="2800" b="1" dirty="0">
                        <a:solidFill>
                          <a:srgbClr val="FC4067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（估算一個預測值）</a:t>
                      </a:r>
                      <a:endParaRPr sz="20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800" b="1" dirty="0">
                          <a:solidFill>
                            <a:srgbClr val="02BDC7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分類問題</a:t>
                      </a:r>
                      <a:endParaRPr sz="2800" b="1" dirty="0">
                        <a:solidFill>
                          <a:srgbClr val="02BDC7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(判別有限類別中的某一種類)</a:t>
                      </a:r>
                      <a:endParaRPr sz="20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自駕車預估抵達目的地所需時間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自駕車判定是否該立即停車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教學系統預估學生期末考的數學成績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教學系統判定學生是否達畢業標準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氣象系統預估明日PM2.5的數值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氣象系統判定明天是否下雨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預估新手機購買人數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400" dirty="0">
                          <a:solidFill>
                            <a:srgbClr val="191919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判定是不是要換手機</a:t>
                      </a:r>
                      <a:endParaRPr sz="2400" dirty="0">
                        <a:solidFill>
                          <a:srgbClr val="191919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9401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561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E1DAB5-3131-4A7A-8013-A0F3DB858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2CAE6452-4239-4B30-98BE-0B3B9F4C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Linear Regression</a:t>
            </a:r>
            <a:endParaRPr lang="zh-TW" alt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Picture 4" descr="Least squares as springs, the Shiny app | R-bloggers">
            <a:extLst>
              <a:ext uri="{FF2B5EF4-FFF2-40B4-BE49-F238E27FC236}">
                <a16:creationId xmlns:a16="http://schemas.microsoft.com/office/drawing/2014/main" id="{A84D3B87-7E82-4392-A896-9A4098F7EE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1445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157E9BB-F08B-4A01-AC3D-C9C88683C682}"/>
                  </a:ext>
                </a:extLst>
              </p:cNvPr>
              <p:cNvSpPr/>
              <p:nvPr/>
            </p:nvSpPr>
            <p:spPr>
              <a:xfrm>
                <a:off x="151308" y="2586384"/>
                <a:ext cx="3473708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TW" sz="4400" dirty="0">
                    <a:ln w="0"/>
                    <a:solidFill>
                      <a:srgbClr val="FD6383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y </a:t>
                </a:r>
                <a:r>
                  <a:rPr lang="en-US" altLang="zh-TW" sz="4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400" b="0" i="1" cap="none" spc="0" dirty="0" smtClean="0">
                            <a:ln w="0"/>
                            <a:solidFill>
                              <a:schemeClr val="accent4">
                                <a:lumMod val="75000"/>
                              </a:schemeClr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4400" i="1" dirty="0">
                        <a:ln w="0"/>
                        <a:solidFill>
                          <a:srgbClr val="02BDC7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4400" b="0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4400" i="1" dirty="0" smtClean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4400" i="1" dirty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4400" b="0" i="1" dirty="0" smtClean="0">
                            <a:ln w="0"/>
                            <a:solidFill>
                              <a:srgbClr val="92D050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157E9BB-F08B-4A01-AC3D-C9C88683C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8" y="2586384"/>
                <a:ext cx="3473708" cy="769441"/>
              </a:xfrm>
              <a:prstGeom prst="rect">
                <a:avLst/>
              </a:prstGeom>
              <a:blipFill>
                <a:blip r:embed="rId3"/>
                <a:stretch>
                  <a:fillRect l="-7018" t="-18254" b="-420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401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51A626E-3B21-4188-B403-879ECB63B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817380"/>
              </p:ext>
            </p:extLst>
          </p:nvPr>
        </p:nvGraphicFramePr>
        <p:xfrm>
          <a:off x="548316" y="483523"/>
          <a:ext cx="4246747" cy="54864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151617">
                  <a:extLst>
                    <a:ext uri="{9D8B030D-6E8A-4147-A177-3AD203B41FA5}">
                      <a16:colId xmlns:a16="http://schemas.microsoft.com/office/drawing/2014/main" val="3662987524"/>
                    </a:ext>
                  </a:extLst>
                </a:gridCol>
                <a:gridCol w="2095130">
                  <a:extLst>
                    <a:ext uri="{9D8B030D-6E8A-4147-A177-3AD203B41FA5}">
                      <a16:colId xmlns:a16="http://schemas.microsoft.com/office/drawing/2014/main" val="1591230315"/>
                    </a:ext>
                  </a:extLst>
                </a:gridCol>
              </a:tblGrid>
              <a:tr h="3335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X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3C3C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Y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3C3C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6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10</a:t>
                      </a: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8.04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4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8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6.95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0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13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7.58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54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9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8.81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68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11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8.33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2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14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9.96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6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7.24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1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4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4.26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62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12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10.84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07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7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4.82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5</a:t>
                      </a:r>
                      <a:endParaRPr lang="zh-TW" altLang="en-US" sz="2400" b="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Freestyle Script" panose="030804020302050B0404" pitchFamily="66" charset="0"/>
                        </a:rPr>
                        <a:t>5.68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Freestyle Script" panose="030804020302050B0404" pitchFamily="66" charset="0"/>
                      </a:endParaRPr>
                    </a:p>
                  </a:txBody>
                  <a:tcPr>
                    <a:solidFill>
                      <a:srgbClr val="1E1E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95424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C5B4C273-1F7A-4F3F-865A-CBB20FA5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r="75024" b="2948"/>
          <a:stretch/>
        </p:blipFill>
        <p:spPr>
          <a:xfrm>
            <a:off x="7333597" y="898375"/>
            <a:ext cx="3111508" cy="3398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9D6C5B7-BD8D-402B-9AA0-18E4C9016466}"/>
              </a:ext>
            </a:extLst>
          </p:cNvPr>
          <p:cNvSpPr txBox="1"/>
          <p:nvPr/>
        </p:nvSpPr>
        <p:spPr>
          <a:xfrm>
            <a:off x="8163919" y="362336"/>
            <a:ext cx="159079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70C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Scatterplot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93517C-B484-4819-BA5D-1531581E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81" y="4449638"/>
            <a:ext cx="6838686" cy="18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4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A4E5CB-1231-4827-A6F7-7121BE9DA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r="75024" b="2948"/>
          <a:stretch/>
        </p:blipFill>
        <p:spPr>
          <a:xfrm>
            <a:off x="1780273" y="1848932"/>
            <a:ext cx="2364805" cy="2583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6E36A97-DE29-4AEB-902E-D657ED46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" r="75024" b="2948"/>
          <a:stretch/>
        </p:blipFill>
        <p:spPr>
          <a:xfrm>
            <a:off x="921320" y="1349683"/>
            <a:ext cx="4082714" cy="445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677B8B-93AF-4BA2-BC3D-B1980F88F3CC}"/>
              </a:ext>
            </a:extLst>
          </p:cNvPr>
          <p:cNvSpPr txBox="1"/>
          <p:nvPr/>
        </p:nvSpPr>
        <p:spPr>
          <a:xfrm>
            <a:off x="2153875" y="952037"/>
            <a:ext cx="161760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0070C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4E7ED0-239B-4776-B5EB-6E1A4DAA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04" r="51666" b="2949"/>
          <a:stretch/>
        </p:blipFill>
        <p:spPr>
          <a:xfrm>
            <a:off x="7407443" y="1349682"/>
            <a:ext cx="4082714" cy="4459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F7EC80F-11CE-4B37-8753-BA215201AE50}"/>
              </a:ext>
            </a:extLst>
          </p:cNvPr>
          <p:cNvSpPr/>
          <p:nvPr/>
        </p:nvSpPr>
        <p:spPr>
          <a:xfrm>
            <a:off x="11359444" y="2918027"/>
            <a:ext cx="130713" cy="132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6D2AF7-03EB-47B8-81BA-676133ED4421}"/>
              </a:ext>
            </a:extLst>
          </p:cNvPr>
          <p:cNvSpPr txBox="1"/>
          <p:nvPr/>
        </p:nvSpPr>
        <p:spPr>
          <a:xfrm>
            <a:off x="8783571" y="952037"/>
            <a:ext cx="189962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rgbClr val="C00000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47304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75D7EDD3-989F-47F3-B7BE-2127A8E34254}"/>
              </a:ext>
            </a:extLst>
          </p:cNvPr>
          <p:cNvSpPr/>
          <p:nvPr/>
        </p:nvSpPr>
        <p:spPr>
          <a:xfrm>
            <a:off x="4708097" y="1159449"/>
            <a:ext cx="3666477" cy="1313894"/>
          </a:xfrm>
          <a:prstGeom prst="rightArrow">
            <a:avLst>
              <a:gd name="adj1" fmla="val 85069"/>
              <a:gd name="adj2" fmla="val 50000"/>
            </a:avLst>
          </a:prstGeom>
          <a:gradFill>
            <a:gsLst>
              <a:gs pos="23903">
                <a:srgbClr val="535962"/>
              </a:gs>
              <a:gs pos="45100">
                <a:srgbClr val="545F70"/>
              </a:gs>
              <a:gs pos="74300">
                <a:srgbClr val="566783"/>
              </a:gs>
              <a:gs pos="0">
                <a:srgbClr val="525252"/>
              </a:gs>
              <a:gs pos="100000">
                <a:srgbClr val="586E94"/>
              </a:gs>
            </a:gsLst>
            <a:lin ang="0" scaled="0"/>
          </a:gradFill>
          <a:ln cap="rnd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ABA7EE-0DE5-40FF-A9FF-8616852B97FB}"/>
              </a:ext>
            </a:extLst>
          </p:cNvPr>
          <p:cNvSpPr/>
          <p:nvPr/>
        </p:nvSpPr>
        <p:spPr>
          <a:xfrm>
            <a:off x="2035918" y="1159448"/>
            <a:ext cx="2672179" cy="131389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76200">
            <a:solidFill>
              <a:schemeClr val="tx1">
                <a:lumMod val="85000"/>
                <a:lumOff val="15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(0, 30000)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61ECD6-C23A-41F8-BEB0-2472B604B055}"/>
              </a:ext>
            </a:extLst>
          </p:cNvPr>
          <p:cNvSpPr/>
          <p:nvPr/>
        </p:nvSpPr>
        <p:spPr>
          <a:xfrm>
            <a:off x="8435238" y="1365852"/>
            <a:ext cx="1535837" cy="9010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0"/>
            <a:tileRect/>
          </a:gradFill>
          <a:ln w="76200">
            <a:solidFill>
              <a:schemeClr val="accent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(0, 1)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6823C5-6C02-445E-9551-99F53FCA30F4}"/>
              </a:ext>
            </a:extLst>
          </p:cNvPr>
          <p:cNvSpPr txBox="1"/>
          <p:nvPr/>
        </p:nvSpPr>
        <p:spPr>
          <a:xfrm>
            <a:off x="5341565" y="1431673"/>
            <a:ext cx="215412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D0772F0-D9F4-4D62-8DA1-84DB85C66426}"/>
              </a:ext>
            </a:extLst>
          </p:cNvPr>
          <p:cNvSpPr txBox="1"/>
          <p:nvPr/>
        </p:nvSpPr>
        <p:spPr>
          <a:xfrm>
            <a:off x="2294947" y="390006"/>
            <a:ext cx="215412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大區間</a:t>
            </a:r>
            <a:endParaRPr lang="en-US" altLang="zh-TW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67517E1-EA93-4ECA-8FB4-9AA35613D27F}"/>
              </a:ext>
            </a:extLst>
          </p:cNvPr>
          <p:cNvSpPr txBox="1"/>
          <p:nvPr/>
        </p:nvSpPr>
        <p:spPr>
          <a:xfrm>
            <a:off x="8126096" y="390006"/>
            <a:ext cx="215412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  <a:cs typeface="Times New Roman" panose="02020603050405020304" pitchFamily="18" charset="0"/>
              </a:rPr>
              <a:t>小區間</a:t>
            </a:r>
            <a:endParaRPr lang="en-US" altLang="zh-TW" sz="44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F4BF2FF-BDCF-4B48-8A9B-DD22BB767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06"/>
          <a:stretch/>
        </p:blipFill>
        <p:spPr>
          <a:xfrm>
            <a:off x="1055110" y="2904188"/>
            <a:ext cx="9915525" cy="31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D305B-4123-489F-A212-2B2523C6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B9338D3-9E32-40DF-9E0A-EA1963B59806}"/>
              </a:ext>
            </a:extLst>
          </p:cNvPr>
          <p:cNvSpPr/>
          <p:nvPr/>
        </p:nvSpPr>
        <p:spPr>
          <a:xfrm>
            <a:off x="4811697" y="974887"/>
            <a:ext cx="3666477" cy="1313894"/>
          </a:xfrm>
          <a:prstGeom prst="rightArrow">
            <a:avLst>
              <a:gd name="adj1" fmla="val 85069"/>
              <a:gd name="adj2" fmla="val 50000"/>
            </a:avLst>
          </a:prstGeom>
          <a:gradFill>
            <a:gsLst>
              <a:gs pos="23903">
                <a:srgbClr val="535962"/>
              </a:gs>
              <a:gs pos="45100">
                <a:srgbClr val="545F70"/>
              </a:gs>
              <a:gs pos="74300">
                <a:srgbClr val="566783"/>
              </a:gs>
              <a:gs pos="0">
                <a:srgbClr val="525252"/>
              </a:gs>
              <a:gs pos="100000">
                <a:srgbClr val="586E94"/>
              </a:gs>
            </a:gsLst>
            <a:lin ang="0" scaled="0"/>
          </a:gradFill>
          <a:ln cap="rnd"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FFB9FA-D7DC-484B-BB38-2F115E1C65A6}"/>
              </a:ext>
            </a:extLst>
          </p:cNvPr>
          <p:cNvSpPr/>
          <p:nvPr/>
        </p:nvSpPr>
        <p:spPr>
          <a:xfrm>
            <a:off x="2139518" y="974886"/>
            <a:ext cx="2672179" cy="131389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76200">
            <a:solidFill>
              <a:schemeClr val="tx1">
                <a:lumMod val="85000"/>
                <a:lumOff val="15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(0, 30000)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5D2D10-C62B-4983-A67B-11A2D2F4AEED}"/>
              </a:ext>
            </a:extLst>
          </p:cNvPr>
          <p:cNvSpPr/>
          <p:nvPr/>
        </p:nvSpPr>
        <p:spPr>
          <a:xfrm>
            <a:off x="8538838" y="1181290"/>
            <a:ext cx="1535837" cy="90108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0"/>
            <a:tileRect/>
          </a:gradFill>
          <a:ln w="76200">
            <a:solidFill>
              <a:schemeClr val="accent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(0, 1)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86B52CA-3AB7-4CB8-851D-D41585289893}"/>
                  </a:ext>
                </a:extLst>
              </p:cNvPr>
              <p:cNvSpPr txBox="1"/>
              <p:nvPr/>
            </p:nvSpPr>
            <p:spPr>
              <a:xfrm>
                <a:off x="893534" y="4133932"/>
                <a:ext cx="4551631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36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TW" sz="36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36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6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TW" sz="36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3600" b="0" i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360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600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3600" b="0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6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86B52CA-3AB7-4CB8-851D-D41585289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34" y="4133932"/>
                <a:ext cx="4551631" cy="1153457"/>
              </a:xfrm>
              <a:prstGeom prst="rect">
                <a:avLst/>
              </a:prstGeom>
              <a:blipFill>
                <a:blip r:embed="rId2"/>
                <a:stretch>
                  <a:fillRect r="-134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E9A35DA8-3D21-48E6-AF7D-083BE9D9C6C3}"/>
              </a:ext>
            </a:extLst>
          </p:cNvPr>
          <p:cNvSpPr txBox="1"/>
          <p:nvPr/>
        </p:nvSpPr>
        <p:spPr>
          <a:xfrm>
            <a:off x="5445165" y="1247111"/>
            <a:ext cx="215412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Normalization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D0C3185-20BD-4449-B5E6-990BBEF87D95}"/>
              </a:ext>
            </a:extLst>
          </p:cNvPr>
          <p:cNvSpPr txBox="1"/>
          <p:nvPr/>
        </p:nvSpPr>
        <p:spPr>
          <a:xfrm>
            <a:off x="6168282" y="2875002"/>
            <a:ext cx="215412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Freestyle Script" panose="030804020302050B0404" pitchFamily="66" charset="0"/>
                <a:cs typeface="Times New Roman" panose="02020603050405020304" pitchFamily="18" charset="0"/>
              </a:rPr>
              <a:t>code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62A5D0B-D335-4696-8E76-CCD99A61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37" y="3763090"/>
            <a:ext cx="5224725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618</Words>
  <Application>Microsoft Office PowerPoint</Application>
  <PresentationFormat>寬螢幕</PresentationFormat>
  <Paragraphs>154</Paragraphs>
  <Slides>25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8" baseType="lpstr">
      <vt:lpstr>Arimo</vt:lpstr>
      <vt:lpstr>Microsoft JhengHei</vt:lpstr>
      <vt:lpstr>Microsoft JhengHei</vt:lpstr>
      <vt:lpstr>微軟正黑體 Light</vt:lpstr>
      <vt:lpstr>新細明體</vt:lpstr>
      <vt:lpstr>標楷體</vt:lpstr>
      <vt:lpstr>Arial</vt:lpstr>
      <vt:lpstr>Calibri</vt:lpstr>
      <vt:lpstr>Calibri Light</vt:lpstr>
      <vt:lpstr>Cambria Math</vt:lpstr>
      <vt:lpstr>Freestyle Script</vt:lpstr>
      <vt:lpstr>Times New Roman</vt:lpstr>
      <vt:lpstr>Office 佈景主題</vt:lpstr>
      <vt:lpstr>智慧微電網監控系統</vt:lpstr>
      <vt:lpstr>PowerPoint 簡報</vt:lpstr>
      <vt:lpstr>Machine learning 資料分析</vt:lpstr>
      <vt:lpstr>Machine learning 資料分析</vt:lpstr>
      <vt:lpstr>Linear Regression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Linear Regression</vt:lpstr>
      <vt:lpstr>Linear Regression</vt:lpstr>
      <vt:lpstr>Linear Regression</vt:lpstr>
      <vt:lpstr>Linear Regression</vt:lpstr>
      <vt:lpstr>Linear Regression</vt:lpstr>
      <vt:lpstr>PowerPoint 簡報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PowerPoint 簡報</vt:lpstr>
      <vt:lpstr>回家作業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LAB309</dc:creator>
  <cp:lastModifiedBy>LAB309</cp:lastModifiedBy>
  <cp:revision>86</cp:revision>
  <dcterms:created xsi:type="dcterms:W3CDTF">2022-12-19T06:38:47Z</dcterms:created>
  <dcterms:modified xsi:type="dcterms:W3CDTF">2023-04-17T12:33:43Z</dcterms:modified>
</cp:coreProperties>
</file>